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Alexandria"/>
      <p:regular r:id="rId19"/>
    </p:embeddedFont>
    <p:embeddedFont>
      <p:font typeface="Alexandria"/>
      <p:regular r:id="rId20"/>
    </p:embeddedFont>
    <p:embeddedFont>
      <p:font typeface="Nobile"/>
      <p:regular r:id="rId21"/>
    </p:embeddedFont>
    <p:embeddedFont>
      <p:font typeface="Nobile"/>
      <p:regular r:id="rId22"/>
    </p:embeddedFont>
    <p:embeddedFont>
      <p:font typeface="Nobile"/>
      <p:regular r:id="rId23"/>
    </p:embeddedFont>
    <p:embeddedFont>
      <p:font typeface="Nobile"/>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0415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91013"/>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NeoData: Acceso y Cobertura Educativa en Colombia</a:t>
            </a:r>
            <a:endParaRPr lang="en-US" sz="4450" dirty="0"/>
          </a:p>
        </p:txBody>
      </p:sp>
      <p:sp>
        <p:nvSpPr>
          <p:cNvPr id="4" name="Text 1"/>
          <p:cNvSpPr/>
          <p:nvPr/>
        </p:nvSpPr>
        <p:spPr>
          <a:xfrm>
            <a:off x="793790" y="4857512"/>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404155"/>
                </a:solidFill>
                <a:latin typeface="Nobile" pitchFamily="34" charset="0"/>
                <a:ea typeface="Nobile" pitchFamily="34" charset="-122"/>
                <a:cs typeface="Nobile" pitchFamily="34" charset="-120"/>
              </a:rPr>
              <a:t>Proyecto Final - Datathon Académico 2025</a:t>
            </a:r>
            <a:endParaRPr lang="en-US" sz="1750" dirty="0"/>
          </a:p>
        </p:txBody>
      </p:sp>
      <p:sp>
        <p:nvSpPr>
          <p:cNvPr id="5" name="Text 2"/>
          <p:cNvSpPr/>
          <p:nvPr/>
        </p:nvSpPr>
        <p:spPr>
          <a:xfrm>
            <a:off x="793790" y="5475565"/>
            <a:ext cx="7556421" cy="362903"/>
          </a:xfrm>
          <a:prstGeom prst="rect">
            <a:avLst/>
          </a:prstGeom>
          <a:noFill/>
          <a:ln/>
        </p:spPr>
        <p:txBody>
          <a:bodyPr wrap="none" lIns="0" tIns="0" rIns="0" bIns="0" rtlCol="0" anchor="t"/>
          <a:lstStyle/>
          <a:p>
            <a:pPr algn="ctr" indent="0" marL="0">
              <a:lnSpc>
                <a:spcPts val="2850"/>
              </a:lnSpc>
              <a:buNone/>
            </a:pPr>
            <a:r>
              <a:rPr lang="en-US" sz="1750" b="1" dirty="0">
                <a:solidFill>
                  <a:srgbClr val="404155"/>
                </a:solidFill>
                <a:latin typeface="Nobile" pitchFamily="34" charset="0"/>
                <a:ea typeface="Nobile" pitchFamily="34" charset="-122"/>
                <a:cs typeface="Nobile" pitchFamily="34" charset="-120"/>
              </a:rPr>
              <a:t>Equipo: NeoData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50883"/>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Alexandria" pitchFamily="34" charset="0"/>
                <a:ea typeface="Alexandria" pitchFamily="34" charset="-122"/>
                <a:cs typeface="Alexandria" pitchFamily="34" charset="-120"/>
              </a:rPr>
              <a:t>Hallazgos</a:t>
            </a:r>
            <a:endParaRPr lang="en-US" sz="3550" dirty="0"/>
          </a:p>
        </p:txBody>
      </p:sp>
      <p:sp>
        <p:nvSpPr>
          <p:cNvPr id="3" name="Text 1"/>
          <p:cNvSpPr/>
          <p:nvPr/>
        </p:nvSpPr>
        <p:spPr>
          <a:xfrm>
            <a:off x="793790" y="2173010"/>
            <a:ext cx="13042821" cy="453509"/>
          </a:xfrm>
          <a:prstGeom prst="rect">
            <a:avLst/>
          </a:prstGeom>
          <a:noFill/>
          <a:ln/>
        </p:spPr>
        <p:txBody>
          <a:bodyPr wrap="none" lIns="0" tIns="0" rIns="0" bIns="0" rtlCol="0" anchor="t"/>
          <a:lstStyle/>
          <a:p>
            <a:pPr algn="l" indent="0" marL="0">
              <a:lnSpc>
                <a:spcPts val="3550"/>
              </a:lnSpc>
              <a:buNone/>
            </a:pPr>
            <a:r>
              <a:rPr lang="en-US" sz="2200" dirty="0">
                <a:solidFill>
                  <a:srgbClr val="404155"/>
                </a:solidFill>
                <a:latin typeface="Nobile" pitchFamily="34" charset="0"/>
                <a:ea typeface="Nobile" pitchFamily="34" charset="-122"/>
                <a:cs typeface="Nobile" pitchFamily="34" charset="-120"/>
              </a:rPr>
              <a:t> Entre los hallazgos principales identificamos:</a:t>
            </a:r>
            <a:endParaRPr lang="en-US" sz="2200" dirty="0"/>
          </a:p>
        </p:txBody>
      </p:sp>
      <p:sp>
        <p:nvSpPr>
          <p:cNvPr id="4" name="Text 2"/>
          <p:cNvSpPr/>
          <p:nvPr/>
        </p:nvSpPr>
        <p:spPr>
          <a:xfrm>
            <a:off x="793790" y="288167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Municipios pequeños:</a:t>
            </a:r>
            <a:endParaRPr lang="en-US" sz="1750" dirty="0"/>
          </a:p>
        </p:txBody>
      </p:sp>
      <p:sp>
        <p:nvSpPr>
          <p:cNvPr id="5" name="Text 3"/>
          <p:cNvSpPr/>
          <p:nvPr/>
        </p:nvSpPr>
        <p:spPr>
          <a:xfrm>
            <a:off x="793790" y="3323868"/>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Mayor cobertura (71%)</a:t>
            </a:r>
            <a:endParaRPr lang="en-US" sz="1750" dirty="0"/>
          </a:p>
        </p:txBody>
      </p:sp>
      <p:sp>
        <p:nvSpPr>
          <p:cNvPr id="6" name="Text 4"/>
          <p:cNvSpPr/>
          <p:nvPr/>
        </p:nvSpPr>
        <p:spPr>
          <a:xfrm>
            <a:off x="793790" y="3766066"/>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Pero mayor repitencia</a:t>
            </a:r>
            <a:endParaRPr lang="en-US" sz="1750" dirty="0"/>
          </a:p>
        </p:txBody>
      </p:sp>
      <p:sp>
        <p:nvSpPr>
          <p:cNvPr id="7" name="Text 5"/>
          <p:cNvSpPr/>
          <p:nvPr/>
        </p:nvSpPr>
        <p:spPr>
          <a:xfrm>
            <a:off x="793790" y="420826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Municipios grandes:</a:t>
            </a:r>
            <a:endParaRPr lang="en-US" sz="1750" dirty="0"/>
          </a:p>
        </p:txBody>
      </p:sp>
      <p:sp>
        <p:nvSpPr>
          <p:cNvPr id="8" name="Text 6"/>
          <p:cNvSpPr/>
          <p:nvPr/>
        </p:nvSpPr>
        <p:spPr>
          <a:xfrm>
            <a:off x="793790" y="4650462"/>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Mayor deserción escolar</a:t>
            </a:r>
            <a:endParaRPr lang="en-US" sz="1750" dirty="0"/>
          </a:p>
        </p:txBody>
      </p:sp>
      <p:sp>
        <p:nvSpPr>
          <p:cNvPr id="9" name="Text 7"/>
          <p:cNvSpPr/>
          <p:nvPr/>
        </p:nvSpPr>
        <p:spPr>
          <a:xfrm>
            <a:off x="793790" y="509266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Municipios intermedios:</a:t>
            </a:r>
            <a:endParaRPr lang="en-US" sz="1750" dirty="0"/>
          </a:p>
        </p:txBody>
      </p:sp>
      <p:sp>
        <p:nvSpPr>
          <p:cNvPr id="10" name="Text 8"/>
          <p:cNvSpPr/>
          <p:nvPr/>
        </p:nvSpPr>
        <p:spPr>
          <a:xfrm>
            <a:off x="793790" y="5534858"/>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Situación mixta con retos de infraestructura.</a:t>
            </a:r>
            <a:endParaRPr lang="en-US" sz="1750" dirty="0"/>
          </a:p>
        </p:txBody>
      </p:sp>
      <p:sp>
        <p:nvSpPr>
          <p:cNvPr id="11" name="Text 9"/>
          <p:cNvSpPr/>
          <p:nvPr/>
        </p:nvSpPr>
        <p:spPr>
          <a:xfrm>
            <a:off x="793790" y="615291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La hipótesis se confirma parcialmente: sí existe relación entre población y acceso, pero influyen otros factores como la calidad, permanencia y condiciones socioeconómicas.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65027"/>
            <a:ext cx="5985986" cy="566976"/>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Alexandria" pitchFamily="34" charset="0"/>
                <a:ea typeface="Alexandria" pitchFamily="34" charset="-122"/>
                <a:cs typeface="Alexandria" pitchFamily="34" charset="-120"/>
              </a:rPr>
              <a:t>Conclusiones y Propuestas</a:t>
            </a:r>
            <a:endParaRPr lang="en-US" sz="3550" dirty="0"/>
          </a:p>
        </p:txBody>
      </p:sp>
      <p:sp>
        <p:nvSpPr>
          <p:cNvPr id="3" name="Text 1"/>
          <p:cNvSpPr/>
          <p:nvPr/>
        </p:nvSpPr>
        <p:spPr>
          <a:xfrm>
            <a:off x="793790" y="2185630"/>
            <a:ext cx="13042821" cy="453509"/>
          </a:xfrm>
          <a:prstGeom prst="rect">
            <a:avLst/>
          </a:prstGeom>
          <a:noFill/>
          <a:ln/>
        </p:spPr>
        <p:txBody>
          <a:bodyPr wrap="none" lIns="0" tIns="0" rIns="0" bIns="0" rtlCol="0" anchor="t"/>
          <a:lstStyle/>
          <a:p>
            <a:pPr algn="l" indent="0" marL="0">
              <a:lnSpc>
                <a:spcPts val="3550"/>
              </a:lnSpc>
              <a:buNone/>
            </a:pPr>
            <a:r>
              <a:rPr lang="en-US" sz="2200" dirty="0">
                <a:solidFill>
                  <a:srgbClr val="404155"/>
                </a:solidFill>
                <a:latin typeface="Nobile" pitchFamily="34" charset="0"/>
                <a:ea typeface="Nobile" pitchFamily="34" charset="-122"/>
                <a:cs typeface="Nobile" pitchFamily="34" charset="-120"/>
              </a:rPr>
              <a:t>A partir de los hallazgos proponemos políticas diferenciadas según el contexto poblacional:</a:t>
            </a:r>
            <a:endParaRPr lang="en-US" sz="2200" dirty="0"/>
          </a:p>
        </p:txBody>
      </p:sp>
      <p:sp>
        <p:nvSpPr>
          <p:cNvPr id="4" name="Text 2"/>
          <p:cNvSpPr/>
          <p:nvPr/>
        </p:nvSpPr>
        <p:spPr>
          <a:xfrm>
            <a:off x="793790" y="3121104"/>
            <a:ext cx="3930729" cy="354330"/>
          </a:xfrm>
          <a:prstGeom prst="rect">
            <a:avLst/>
          </a:prstGeom>
          <a:noFill/>
          <a:ln/>
        </p:spPr>
        <p:txBody>
          <a:bodyPr wrap="none" lIns="0" tIns="0" rIns="0" bIns="0" rtlCol="0" anchor="t"/>
          <a:lstStyle/>
          <a:p>
            <a:pPr algn="l" indent="0" marL="0">
              <a:lnSpc>
                <a:spcPts val="2750"/>
              </a:lnSpc>
              <a:buNone/>
            </a:pPr>
            <a:r>
              <a:rPr lang="en-US" sz="2200" b="1" dirty="0">
                <a:solidFill>
                  <a:srgbClr val="1B1B27"/>
                </a:solidFill>
                <a:latin typeface="Alexandria" pitchFamily="34" charset="0"/>
                <a:ea typeface="Alexandria" pitchFamily="34" charset="-122"/>
                <a:cs typeface="Alexandria" pitchFamily="34" charset="-120"/>
              </a:rPr>
              <a:t>Para municipios pequeños:</a:t>
            </a:r>
            <a:endParaRPr lang="en-US" sz="2200" dirty="0"/>
          </a:p>
        </p:txBody>
      </p:sp>
      <p:sp>
        <p:nvSpPr>
          <p:cNvPr id="5" name="Text 3"/>
          <p:cNvSpPr/>
          <p:nvPr/>
        </p:nvSpPr>
        <p:spPr>
          <a:xfrm>
            <a:off x="793790" y="3702248"/>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Fortalecer programas pedagógicos.</a:t>
            </a:r>
            <a:endParaRPr lang="en-US" sz="1750" dirty="0"/>
          </a:p>
        </p:txBody>
      </p:sp>
      <p:sp>
        <p:nvSpPr>
          <p:cNvPr id="6" name="Text 4"/>
          <p:cNvSpPr/>
          <p:nvPr/>
        </p:nvSpPr>
        <p:spPr>
          <a:xfrm>
            <a:off x="793790" y="4507349"/>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Mejorar recursos de aula.</a:t>
            </a:r>
            <a:endParaRPr lang="en-US" sz="1750" dirty="0"/>
          </a:p>
        </p:txBody>
      </p:sp>
      <p:sp>
        <p:nvSpPr>
          <p:cNvPr id="7" name="Text 5"/>
          <p:cNvSpPr/>
          <p:nvPr/>
        </p:nvSpPr>
        <p:spPr>
          <a:xfrm>
            <a:off x="793790" y="4949547"/>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Capacitación docente.</a:t>
            </a:r>
            <a:endParaRPr lang="en-US" sz="1750" dirty="0"/>
          </a:p>
        </p:txBody>
      </p:sp>
      <p:sp>
        <p:nvSpPr>
          <p:cNvPr id="8" name="Text 6"/>
          <p:cNvSpPr/>
          <p:nvPr/>
        </p:nvSpPr>
        <p:spPr>
          <a:xfrm>
            <a:off x="793790" y="5516523"/>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9" name="Text 7"/>
          <p:cNvSpPr/>
          <p:nvPr/>
        </p:nvSpPr>
        <p:spPr>
          <a:xfrm>
            <a:off x="5332928" y="3121104"/>
            <a:ext cx="3667958" cy="354330"/>
          </a:xfrm>
          <a:prstGeom prst="rect">
            <a:avLst/>
          </a:prstGeom>
          <a:noFill/>
          <a:ln/>
        </p:spPr>
        <p:txBody>
          <a:bodyPr wrap="none" lIns="0" tIns="0" rIns="0" bIns="0" rtlCol="0" anchor="t"/>
          <a:lstStyle/>
          <a:p>
            <a:pPr algn="l" indent="0" marL="0">
              <a:lnSpc>
                <a:spcPts val="2750"/>
              </a:lnSpc>
              <a:buNone/>
            </a:pPr>
            <a:r>
              <a:rPr lang="en-US" sz="2200" b="1" dirty="0">
                <a:solidFill>
                  <a:srgbClr val="1B1B27"/>
                </a:solidFill>
                <a:latin typeface="Alexandria" pitchFamily="34" charset="0"/>
                <a:ea typeface="Alexandria" pitchFamily="34" charset="-122"/>
                <a:cs typeface="Alexandria" pitchFamily="34" charset="-120"/>
              </a:rPr>
              <a:t>Para municipios grandes:</a:t>
            </a:r>
            <a:endParaRPr lang="en-US" sz="2200" dirty="0"/>
          </a:p>
        </p:txBody>
      </p:sp>
      <p:sp>
        <p:nvSpPr>
          <p:cNvPr id="10" name="Text 8"/>
          <p:cNvSpPr/>
          <p:nvPr/>
        </p:nvSpPr>
        <p:spPr>
          <a:xfrm>
            <a:off x="5332928" y="3702248"/>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Prevención de deserción.</a:t>
            </a:r>
            <a:endParaRPr lang="en-US" sz="1750" dirty="0"/>
          </a:p>
        </p:txBody>
      </p:sp>
      <p:sp>
        <p:nvSpPr>
          <p:cNvPr id="11" name="Text 9"/>
          <p:cNvSpPr/>
          <p:nvPr/>
        </p:nvSpPr>
        <p:spPr>
          <a:xfrm>
            <a:off x="5332928" y="4144447"/>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Acompañamiento socioemocional.</a:t>
            </a:r>
            <a:endParaRPr lang="en-US" sz="1750" dirty="0"/>
          </a:p>
        </p:txBody>
      </p:sp>
      <p:sp>
        <p:nvSpPr>
          <p:cNvPr id="12" name="Text 10"/>
          <p:cNvSpPr/>
          <p:nvPr/>
        </p:nvSpPr>
        <p:spPr>
          <a:xfrm>
            <a:off x="5332928" y="4949547"/>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Trabajo articulado entre escuela, familia y comunidad.</a:t>
            </a:r>
            <a:endParaRPr lang="en-US" sz="1750" dirty="0"/>
          </a:p>
        </p:txBody>
      </p:sp>
      <p:sp>
        <p:nvSpPr>
          <p:cNvPr id="13" name="Text 11"/>
          <p:cNvSpPr/>
          <p:nvPr/>
        </p:nvSpPr>
        <p:spPr>
          <a:xfrm>
            <a:off x="5332928" y="5879425"/>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14" name="Text 12"/>
          <p:cNvSpPr/>
          <p:nvPr/>
        </p:nvSpPr>
        <p:spPr>
          <a:xfrm>
            <a:off x="9872067" y="3121104"/>
            <a:ext cx="3978116" cy="708660"/>
          </a:xfrm>
          <a:prstGeom prst="rect">
            <a:avLst/>
          </a:prstGeom>
          <a:noFill/>
          <a:ln/>
        </p:spPr>
        <p:txBody>
          <a:bodyPr wrap="square" lIns="0" tIns="0" rIns="0" bIns="0" rtlCol="0" anchor="t"/>
          <a:lstStyle/>
          <a:p>
            <a:pPr algn="l" indent="0" marL="0">
              <a:lnSpc>
                <a:spcPts val="2750"/>
              </a:lnSpc>
              <a:buNone/>
            </a:pPr>
            <a:r>
              <a:rPr lang="en-US" sz="2200" b="1" dirty="0">
                <a:solidFill>
                  <a:srgbClr val="1B1B27"/>
                </a:solidFill>
                <a:latin typeface="Alexandria" pitchFamily="34" charset="0"/>
                <a:ea typeface="Alexandria" pitchFamily="34" charset="-122"/>
                <a:cs typeface="Alexandria" pitchFamily="34" charset="-120"/>
              </a:rPr>
              <a:t>Para municipios intermedios:</a:t>
            </a:r>
            <a:endParaRPr lang="en-US" sz="2200" dirty="0"/>
          </a:p>
        </p:txBody>
      </p:sp>
      <p:sp>
        <p:nvSpPr>
          <p:cNvPr id="15" name="Text 13"/>
          <p:cNvSpPr/>
          <p:nvPr/>
        </p:nvSpPr>
        <p:spPr>
          <a:xfrm>
            <a:off x="9872067" y="4056578"/>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Inversión en infraestructura.</a:t>
            </a:r>
            <a:endParaRPr lang="en-US" sz="1750" dirty="0"/>
          </a:p>
        </p:txBody>
      </p:sp>
      <p:sp>
        <p:nvSpPr>
          <p:cNvPr id="16" name="Text 14"/>
          <p:cNvSpPr/>
          <p:nvPr/>
        </p:nvSpPr>
        <p:spPr>
          <a:xfrm>
            <a:off x="9872067" y="4498777"/>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Expansión de recursos digitales.</a:t>
            </a:r>
            <a:endParaRPr lang="en-US" sz="1750" dirty="0"/>
          </a:p>
        </p:txBody>
      </p:sp>
      <p:sp>
        <p:nvSpPr>
          <p:cNvPr id="17" name="Text 15"/>
          <p:cNvSpPr/>
          <p:nvPr/>
        </p:nvSpPr>
        <p:spPr>
          <a:xfrm>
            <a:off x="9872067" y="4940975"/>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Formación para atender población creciente.</a:t>
            </a:r>
            <a:endParaRPr lang="en-US" sz="1750" dirty="0"/>
          </a:p>
        </p:txBody>
      </p:sp>
      <p:sp>
        <p:nvSpPr>
          <p:cNvPr id="18" name="Text 16"/>
          <p:cNvSpPr/>
          <p:nvPr/>
        </p:nvSpPr>
        <p:spPr>
          <a:xfrm>
            <a:off x="9872067" y="5870853"/>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19" name="Text 17"/>
          <p:cNvSpPr/>
          <p:nvPr/>
        </p:nvSpPr>
        <p:spPr>
          <a:xfrm>
            <a:off x="793790" y="670155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Los datos nos permiten segmentar y personalizar las estrategias educativas según las realidades territoriales.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7456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Agradecimiento</a:t>
            </a:r>
            <a:endParaRPr lang="en-US" sz="4450" dirty="0"/>
          </a:p>
        </p:txBody>
      </p:sp>
      <p:sp>
        <p:nvSpPr>
          <p:cNvPr id="4" name="Text 1"/>
          <p:cNvSpPr/>
          <p:nvPr/>
        </p:nvSpPr>
        <p:spPr>
          <a:xfrm>
            <a:off x="793790" y="2323505"/>
            <a:ext cx="7556421" cy="907018"/>
          </a:xfrm>
          <a:prstGeom prst="rect">
            <a:avLst/>
          </a:prstGeom>
          <a:noFill/>
          <a:ln/>
        </p:spPr>
        <p:txBody>
          <a:bodyPr wrap="square" lIns="0" tIns="0" rIns="0" bIns="0" rtlCol="0" anchor="t"/>
          <a:lstStyle/>
          <a:p>
            <a:pPr algn="l" indent="0" marL="0">
              <a:lnSpc>
                <a:spcPts val="3550"/>
              </a:lnSpc>
              <a:buNone/>
            </a:pPr>
            <a:r>
              <a:rPr lang="en-US" sz="2200" dirty="0">
                <a:solidFill>
                  <a:srgbClr val="404155"/>
                </a:solidFill>
                <a:latin typeface="Nobile" pitchFamily="34" charset="0"/>
                <a:ea typeface="Nobile" pitchFamily="34" charset="-122"/>
                <a:cs typeface="Nobile" pitchFamily="34" charset="-120"/>
              </a:rPr>
              <a:t>Agradecemos al Datathon Académico 2025, a nuestros mentores y docentes por el acompañamiento.</a:t>
            </a:r>
            <a:endParaRPr lang="en-US" sz="2200" dirty="0"/>
          </a:p>
        </p:txBody>
      </p:sp>
      <p:sp>
        <p:nvSpPr>
          <p:cNvPr id="5" name="Text 2"/>
          <p:cNvSpPr/>
          <p:nvPr/>
        </p:nvSpPr>
        <p:spPr>
          <a:xfrm>
            <a:off x="793790" y="3485674"/>
            <a:ext cx="7556421" cy="453509"/>
          </a:xfrm>
          <a:prstGeom prst="rect">
            <a:avLst/>
          </a:prstGeom>
          <a:noFill/>
          <a:ln/>
        </p:spPr>
        <p:txBody>
          <a:bodyPr wrap="none" lIns="0" tIns="0" rIns="0" bIns="0" rtlCol="0" anchor="t"/>
          <a:lstStyle/>
          <a:p>
            <a:pPr algn="l" indent="0" marL="0">
              <a:lnSpc>
                <a:spcPts val="3550"/>
              </a:lnSpc>
              <a:buNone/>
            </a:pPr>
            <a:r>
              <a:rPr lang="en-US" sz="2200" dirty="0">
                <a:solidFill>
                  <a:srgbClr val="404155"/>
                </a:solidFill>
                <a:latin typeface="Nobile" pitchFamily="34" charset="0"/>
                <a:ea typeface="Nobile" pitchFamily="34" charset="-122"/>
                <a:cs typeface="Nobile" pitchFamily="34" charset="-120"/>
              </a:rPr>
              <a:t>Este fue el trabajo del equipo </a:t>
            </a:r>
            <a:pPr algn="l" indent="0" marL="0">
              <a:lnSpc>
                <a:spcPts val="3550"/>
              </a:lnSpc>
              <a:buNone/>
            </a:pPr>
            <a:r>
              <a:rPr lang="en-US" sz="2200" b="1" dirty="0">
                <a:solidFill>
                  <a:srgbClr val="404155"/>
                </a:solidFill>
                <a:latin typeface="Nobile" pitchFamily="34" charset="0"/>
                <a:ea typeface="Nobile" pitchFamily="34" charset="-122"/>
                <a:cs typeface="Nobile" pitchFamily="34" charset="-120"/>
              </a:rPr>
              <a:t>NeoData</a:t>
            </a:r>
            <a:endParaRPr lang="en-US" sz="2200" dirty="0"/>
          </a:p>
        </p:txBody>
      </p:sp>
      <p:sp>
        <p:nvSpPr>
          <p:cNvPr id="6" name="Text 3"/>
          <p:cNvSpPr/>
          <p:nvPr/>
        </p:nvSpPr>
        <p:spPr>
          <a:xfrm>
            <a:off x="793790" y="4194334"/>
            <a:ext cx="7556421" cy="453509"/>
          </a:xfrm>
          <a:prstGeom prst="rect">
            <a:avLst/>
          </a:prstGeom>
          <a:noFill/>
          <a:ln/>
        </p:spPr>
        <p:txBody>
          <a:bodyPr wrap="none" lIns="0" tIns="0" rIns="0" bIns="0" rtlCol="0" anchor="t"/>
          <a:lstStyle/>
          <a:p>
            <a:pPr algn="l" indent="0" marL="0">
              <a:lnSpc>
                <a:spcPts val="3550"/>
              </a:lnSpc>
              <a:buNone/>
            </a:pPr>
            <a:r>
              <a:rPr lang="en-US" sz="2200" dirty="0">
                <a:solidFill>
                  <a:srgbClr val="404155"/>
                </a:solidFill>
                <a:latin typeface="Nobile" pitchFamily="34" charset="0"/>
                <a:ea typeface="Nobile" pitchFamily="34" charset="-122"/>
                <a:cs typeface="Nobile" pitchFamily="34" charset="-120"/>
              </a:rPr>
              <a:t>Integrantes:</a:t>
            </a:r>
            <a:endParaRPr lang="en-US" sz="2200" dirty="0"/>
          </a:p>
        </p:txBody>
      </p:sp>
      <p:sp>
        <p:nvSpPr>
          <p:cNvPr id="7" name="Text 4"/>
          <p:cNvSpPr/>
          <p:nvPr/>
        </p:nvSpPr>
        <p:spPr>
          <a:xfrm>
            <a:off x="793790" y="4902994"/>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Lisset Cuello</a:t>
            </a:r>
            <a:endParaRPr lang="en-US" sz="1750" dirty="0"/>
          </a:p>
        </p:txBody>
      </p:sp>
      <p:sp>
        <p:nvSpPr>
          <p:cNvPr id="8" name="Text 5"/>
          <p:cNvSpPr/>
          <p:nvPr/>
        </p:nvSpPr>
        <p:spPr>
          <a:xfrm>
            <a:off x="793790" y="5435798"/>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Cesia Pájaro</a:t>
            </a:r>
            <a:endParaRPr lang="en-US" sz="1750" dirty="0"/>
          </a:p>
        </p:txBody>
      </p:sp>
      <p:sp>
        <p:nvSpPr>
          <p:cNvPr id="9" name="Text 6"/>
          <p:cNvSpPr/>
          <p:nvPr/>
        </p:nvSpPr>
        <p:spPr>
          <a:xfrm>
            <a:off x="793790" y="5968603"/>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Mariamónica Granado</a:t>
            </a:r>
            <a:endParaRPr lang="en-US" sz="1750" dirty="0"/>
          </a:p>
        </p:txBody>
      </p:sp>
      <p:sp>
        <p:nvSpPr>
          <p:cNvPr id="10" name="Text 7"/>
          <p:cNvSpPr/>
          <p:nvPr/>
        </p:nvSpPr>
        <p:spPr>
          <a:xfrm>
            <a:off x="793790" y="6501408"/>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Katerine Orozco</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8460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Hipotesis:</a:t>
            </a:r>
            <a:endParaRPr lang="en-US" sz="4450" dirty="0"/>
          </a:p>
        </p:txBody>
      </p:sp>
      <p:sp>
        <p:nvSpPr>
          <p:cNvPr id="4" name="Shape 1"/>
          <p:cNvSpPr/>
          <p:nvPr/>
        </p:nvSpPr>
        <p:spPr>
          <a:xfrm>
            <a:off x="6280190" y="1733550"/>
            <a:ext cx="510302" cy="510302"/>
          </a:xfrm>
          <a:prstGeom prst="roundRect">
            <a:avLst>
              <a:gd name="adj" fmla="val 18669"/>
            </a:avLst>
          </a:prstGeom>
          <a:solidFill>
            <a:srgbClr val="D2DDF9"/>
          </a:solidFill>
          <a:ln w="7620">
            <a:solidFill>
              <a:srgbClr val="B8C3DF"/>
            </a:solidFill>
            <a:prstDash val="solid"/>
          </a:ln>
        </p:spPr>
      </p:sp>
      <p:sp>
        <p:nvSpPr>
          <p:cNvPr id="5" name="Text 2"/>
          <p:cNvSpPr/>
          <p:nvPr/>
        </p:nvSpPr>
        <p:spPr>
          <a:xfrm>
            <a:off x="7017306" y="18114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Hipótesis</a:t>
            </a:r>
            <a:endParaRPr lang="en-US" sz="2200" dirty="0"/>
          </a:p>
        </p:txBody>
      </p:sp>
      <p:sp>
        <p:nvSpPr>
          <p:cNvPr id="6" name="Text 3"/>
          <p:cNvSpPr/>
          <p:nvPr/>
        </p:nvSpPr>
        <p:spPr>
          <a:xfrm>
            <a:off x="7017306" y="2301835"/>
            <a:ext cx="6819305"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Se plantea que los municipios colombianos con menor población enfrentan mayores dificultades de acceso a la educación secundaria..</a:t>
            </a:r>
            <a:endParaRPr lang="en-US" sz="1750" dirty="0"/>
          </a:p>
        </p:txBody>
      </p:sp>
      <p:sp>
        <p:nvSpPr>
          <p:cNvPr id="7" name="Shape 4"/>
          <p:cNvSpPr/>
          <p:nvPr/>
        </p:nvSpPr>
        <p:spPr>
          <a:xfrm>
            <a:off x="6280190" y="3844171"/>
            <a:ext cx="510302" cy="510302"/>
          </a:xfrm>
          <a:prstGeom prst="roundRect">
            <a:avLst>
              <a:gd name="adj" fmla="val 18669"/>
            </a:avLst>
          </a:prstGeom>
          <a:solidFill>
            <a:srgbClr val="D2DDF9"/>
          </a:solidFill>
          <a:ln w="7620">
            <a:solidFill>
              <a:srgbClr val="B8C3DF"/>
            </a:solidFill>
            <a:prstDash val="solid"/>
          </a:ln>
        </p:spPr>
      </p:sp>
      <p:sp>
        <p:nvSpPr>
          <p:cNvPr id="8" name="Text 5"/>
          <p:cNvSpPr/>
          <p:nvPr/>
        </p:nvSpPr>
        <p:spPr>
          <a:xfrm>
            <a:off x="7017306" y="392203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Objetivo 1</a:t>
            </a:r>
            <a:endParaRPr lang="en-US" sz="2200" dirty="0"/>
          </a:p>
        </p:txBody>
      </p:sp>
      <p:sp>
        <p:nvSpPr>
          <p:cNvPr id="9" name="Text 6"/>
          <p:cNvSpPr/>
          <p:nvPr/>
        </p:nvSpPr>
        <p:spPr>
          <a:xfrm>
            <a:off x="7017306" y="4412456"/>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Explorar datos educativos de Colombia.</a:t>
            </a:r>
            <a:endParaRPr lang="en-US" sz="1750" dirty="0"/>
          </a:p>
        </p:txBody>
      </p:sp>
      <p:sp>
        <p:nvSpPr>
          <p:cNvPr id="10" name="Shape 7"/>
          <p:cNvSpPr/>
          <p:nvPr/>
        </p:nvSpPr>
        <p:spPr>
          <a:xfrm>
            <a:off x="6280190" y="5228987"/>
            <a:ext cx="510302" cy="510302"/>
          </a:xfrm>
          <a:prstGeom prst="roundRect">
            <a:avLst>
              <a:gd name="adj" fmla="val 18669"/>
            </a:avLst>
          </a:prstGeom>
          <a:solidFill>
            <a:srgbClr val="D2DDF9"/>
          </a:solidFill>
          <a:ln w="7620">
            <a:solidFill>
              <a:srgbClr val="B8C3DF"/>
            </a:solidFill>
            <a:prstDash val="solid"/>
          </a:ln>
        </p:spPr>
      </p:sp>
      <p:sp>
        <p:nvSpPr>
          <p:cNvPr id="11" name="Text 8"/>
          <p:cNvSpPr/>
          <p:nvPr/>
        </p:nvSpPr>
        <p:spPr>
          <a:xfrm>
            <a:off x="7017306" y="53068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Objetivo 2</a:t>
            </a:r>
            <a:endParaRPr lang="en-US" sz="2200" dirty="0"/>
          </a:p>
        </p:txBody>
      </p:sp>
      <p:sp>
        <p:nvSpPr>
          <p:cNvPr id="12" name="Text 9"/>
          <p:cNvSpPr/>
          <p:nvPr/>
        </p:nvSpPr>
        <p:spPr>
          <a:xfrm>
            <a:off x="7017306" y="5797272"/>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Limpiar y preparar el dataset.</a:t>
            </a:r>
            <a:endParaRPr lang="en-US" sz="1750" dirty="0"/>
          </a:p>
        </p:txBody>
      </p:sp>
      <p:sp>
        <p:nvSpPr>
          <p:cNvPr id="13" name="Shape 10"/>
          <p:cNvSpPr/>
          <p:nvPr/>
        </p:nvSpPr>
        <p:spPr>
          <a:xfrm>
            <a:off x="6280190" y="6613803"/>
            <a:ext cx="510302" cy="510302"/>
          </a:xfrm>
          <a:prstGeom prst="roundRect">
            <a:avLst>
              <a:gd name="adj" fmla="val 18669"/>
            </a:avLst>
          </a:prstGeom>
          <a:solidFill>
            <a:srgbClr val="D2DDF9"/>
          </a:solidFill>
          <a:ln w="7620">
            <a:solidFill>
              <a:srgbClr val="B8C3DF"/>
            </a:solidFill>
            <a:prstDash val="solid"/>
          </a:ln>
        </p:spPr>
      </p:sp>
      <p:sp>
        <p:nvSpPr>
          <p:cNvPr id="14" name="Text 11"/>
          <p:cNvSpPr/>
          <p:nvPr/>
        </p:nvSpPr>
        <p:spPr>
          <a:xfrm>
            <a:off x="7017306" y="669167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Alexandria" pitchFamily="34" charset="0"/>
                <a:ea typeface="Alexandria" pitchFamily="34" charset="-122"/>
                <a:cs typeface="Alexandria" pitchFamily="34" charset="-120"/>
              </a:rPr>
              <a:t>Objetivo 3</a:t>
            </a:r>
            <a:endParaRPr lang="en-US" sz="2200" dirty="0"/>
          </a:p>
        </p:txBody>
      </p:sp>
      <p:sp>
        <p:nvSpPr>
          <p:cNvPr id="15" name="Text 12"/>
          <p:cNvSpPr/>
          <p:nvPr/>
        </p:nvSpPr>
        <p:spPr>
          <a:xfrm>
            <a:off x="7017306" y="7182088"/>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Generar modelos predictivos de acceso a educación.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70848"/>
            <a:ext cx="6214586" cy="635794"/>
          </a:xfrm>
          <a:prstGeom prst="rect">
            <a:avLst/>
          </a:prstGeom>
          <a:noFill/>
          <a:ln/>
        </p:spPr>
        <p:txBody>
          <a:bodyPr wrap="none" lIns="0" tIns="0" rIns="0" bIns="0" rtlCol="0" anchor="t"/>
          <a:lstStyle/>
          <a:p>
            <a:pPr algn="l" indent="0" marL="0">
              <a:lnSpc>
                <a:spcPts val="5000"/>
              </a:lnSpc>
              <a:buNone/>
            </a:pPr>
            <a:r>
              <a:rPr lang="en-US" sz="4000" dirty="0">
                <a:solidFill>
                  <a:srgbClr val="1B1B27"/>
                </a:solidFill>
                <a:latin typeface="Alexandria" pitchFamily="34" charset="0"/>
                <a:ea typeface="Alexandria" pitchFamily="34" charset="-122"/>
                <a:cs typeface="Alexandria" pitchFamily="34" charset="-120"/>
              </a:rPr>
              <a:t>Descripción de los Datos</a:t>
            </a:r>
            <a:endParaRPr lang="en-US" sz="4000" dirty="0"/>
          </a:p>
        </p:txBody>
      </p:sp>
      <p:sp>
        <p:nvSpPr>
          <p:cNvPr id="4" name="Text 1"/>
          <p:cNvSpPr/>
          <p:nvPr/>
        </p:nvSpPr>
        <p:spPr>
          <a:xfrm>
            <a:off x="6280190" y="1927741"/>
            <a:ext cx="7020401" cy="276344"/>
          </a:xfrm>
          <a:prstGeom prst="rect">
            <a:avLst/>
          </a:prstGeom>
          <a:noFill/>
          <a:ln/>
        </p:spPr>
        <p:txBody>
          <a:bodyPr wrap="none" lIns="0" tIns="0" rIns="0" bIns="0" rtlCol="0" anchor="t"/>
          <a:lstStyle/>
          <a:p>
            <a:pPr algn="l" indent="0" marL="0">
              <a:lnSpc>
                <a:spcPts val="2150"/>
              </a:lnSpc>
              <a:buNone/>
            </a:pPr>
            <a:r>
              <a:rPr lang="en-US" sz="1700" dirty="0">
                <a:solidFill>
                  <a:srgbClr val="1B1B27"/>
                </a:solidFill>
                <a:latin typeface="Alexandria" pitchFamily="34" charset="0"/>
                <a:ea typeface="Alexandria" pitchFamily="34" charset="-122"/>
                <a:cs typeface="Alexandria" pitchFamily="34" charset="-120"/>
              </a:rPr>
              <a:t>El dataset inicial contenía 41 variables y más de 14,000 registros.</a:t>
            </a:r>
            <a:endParaRPr lang="en-US" sz="1700" dirty="0"/>
          </a:p>
        </p:txBody>
      </p:sp>
      <p:sp>
        <p:nvSpPr>
          <p:cNvPr id="5" name="Text 2"/>
          <p:cNvSpPr/>
          <p:nvPr/>
        </p:nvSpPr>
        <p:spPr>
          <a:xfrm>
            <a:off x="6280190" y="2425184"/>
            <a:ext cx="5131356" cy="276344"/>
          </a:xfrm>
          <a:prstGeom prst="rect">
            <a:avLst/>
          </a:prstGeom>
          <a:noFill/>
          <a:ln/>
        </p:spPr>
        <p:txBody>
          <a:bodyPr wrap="none" lIns="0" tIns="0" rIns="0" bIns="0" rtlCol="0" anchor="t"/>
          <a:lstStyle/>
          <a:p>
            <a:pPr algn="l" indent="0" marL="0">
              <a:lnSpc>
                <a:spcPts val="2150"/>
              </a:lnSpc>
              <a:buNone/>
            </a:pPr>
            <a:r>
              <a:rPr lang="en-US" sz="1700" dirty="0">
                <a:solidFill>
                  <a:srgbClr val="1B1B27"/>
                </a:solidFill>
                <a:latin typeface="Alexandria" pitchFamily="34" charset="0"/>
                <a:ea typeface="Alexandria" pitchFamily="34" charset="-122"/>
                <a:cs typeface="Alexandria" pitchFamily="34" charset="-120"/>
              </a:rPr>
              <a:t>Realizamos una limpieza de datos consistente:</a:t>
            </a:r>
            <a:endParaRPr lang="en-US" sz="1700" dirty="0"/>
          </a:p>
        </p:txBody>
      </p:sp>
      <p:sp>
        <p:nvSpPr>
          <p:cNvPr id="6" name="Text 3"/>
          <p:cNvSpPr/>
          <p:nvPr/>
        </p:nvSpPr>
        <p:spPr>
          <a:xfrm>
            <a:off x="6280190" y="2922627"/>
            <a:ext cx="2211467" cy="276344"/>
          </a:xfrm>
          <a:prstGeom prst="rect">
            <a:avLst/>
          </a:prstGeom>
          <a:noFill/>
          <a:ln/>
        </p:spPr>
        <p:txBody>
          <a:bodyPr wrap="none" lIns="0" tIns="0" rIns="0" bIns="0" rtlCol="0" anchor="t"/>
          <a:lstStyle/>
          <a:p>
            <a:pPr algn="l" indent="0" marL="0">
              <a:lnSpc>
                <a:spcPts val="2150"/>
              </a:lnSpc>
              <a:buNone/>
            </a:pPr>
            <a:endParaRPr lang="en-US" sz="1700" dirty="0"/>
          </a:p>
        </p:txBody>
      </p:sp>
      <p:pic>
        <p:nvPicPr>
          <p:cNvPr id="7" name="Image 1" descr="preencoded.png">    </p:cNvPr>
          <p:cNvPicPr>
            <a:picLocks noChangeAspect="1"/>
          </p:cNvPicPr>
          <p:nvPr/>
        </p:nvPicPr>
        <p:blipFill>
          <a:blip r:embed="rId2"/>
          <a:stretch>
            <a:fillRect/>
          </a:stretch>
        </p:blipFill>
        <p:spPr>
          <a:xfrm>
            <a:off x="6280190" y="3420070"/>
            <a:ext cx="737116" cy="884515"/>
          </a:xfrm>
          <a:prstGeom prst="rect">
            <a:avLst/>
          </a:prstGeom>
        </p:spPr>
      </p:pic>
      <p:sp>
        <p:nvSpPr>
          <p:cNvPr id="8" name="Text 4"/>
          <p:cNvSpPr/>
          <p:nvPr/>
        </p:nvSpPr>
        <p:spPr>
          <a:xfrm>
            <a:off x="7164705" y="3567470"/>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Paso 1</a:t>
            </a:r>
            <a:endParaRPr lang="en-US" sz="1450" dirty="0"/>
          </a:p>
        </p:txBody>
      </p:sp>
      <p:sp>
        <p:nvSpPr>
          <p:cNvPr id="9" name="Text 5"/>
          <p:cNvSpPr/>
          <p:nvPr/>
        </p:nvSpPr>
        <p:spPr>
          <a:xfrm>
            <a:off x="7164705" y="3886200"/>
            <a:ext cx="6671905" cy="235744"/>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Eliminamos columnas con más de un 40% de datos faltantes.</a:t>
            </a:r>
            <a:endParaRPr lang="en-US" sz="1150" dirty="0"/>
          </a:p>
        </p:txBody>
      </p:sp>
      <p:pic>
        <p:nvPicPr>
          <p:cNvPr id="10" name="Image 2" descr="preencoded.png">    </p:cNvPr>
          <p:cNvPicPr>
            <a:picLocks noChangeAspect="1"/>
          </p:cNvPicPr>
          <p:nvPr/>
        </p:nvPicPr>
        <p:blipFill>
          <a:blip r:embed="rId3"/>
          <a:stretch>
            <a:fillRect/>
          </a:stretch>
        </p:blipFill>
        <p:spPr>
          <a:xfrm>
            <a:off x="6280190" y="4304586"/>
            <a:ext cx="737116" cy="1085017"/>
          </a:xfrm>
          <a:prstGeom prst="rect">
            <a:avLst/>
          </a:prstGeom>
        </p:spPr>
      </p:pic>
      <p:sp>
        <p:nvSpPr>
          <p:cNvPr id="11" name="Text 6"/>
          <p:cNvSpPr/>
          <p:nvPr/>
        </p:nvSpPr>
        <p:spPr>
          <a:xfrm>
            <a:off x="7164705" y="4451985"/>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Paso 2</a:t>
            </a:r>
            <a:endParaRPr lang="en-US" sz="1450" dirty="0"/>
          </a:p>
        </p:txBody>
      </p:sp>
      <p:sp>
        <p:nvSpPr>
          <p:cNvPr id="12" name="Text 7"/>
          <p:cNvSpPr/>
          <p:nvPr/>
        </p:nvSpPr>
        <p:spPr>
          <a:xfrm>
            <a:off x="7164705" y="4770715"/>
            <a:ext cx="6671905" cy="471488"/>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Imputamos valores nulos restantes con mediana para datos numéricos y moda para datos categóricos.</a:t>
            </a:r>
            <a:endParaRPr lang="en-US" sz="1150" dirty="0"/>
          </a:p>
        </p:txBody>
      </p:sp>
      <p:pic>
        <p:nvPicPr>
          <p:cNvPr id="13" name="Image 3" descr="preencoded.png">    </p:cNvPr>
          <p:cNvPicPr>
            <a:picLocks noChangeAspect="1"/>
          </p:cNvPicPr>
          <p:nvPr/>
        </p:nvPicPr>
        <p:blipFill>
          <a:blip r:embed="rId4"/>
          <a:stretch>
            <a:fillRect/>
          </a:stretch>
        </p:blipFill>
        <p:spPr>
          <a:xfrm>
            <a:off x="6280190" y="5389602"/>
            <a:ext cx="737116" cy="884515"/>
          </a:xfrm>
          <a:prstGeom prst="rect">
            <a:avLst/>
          </a:prstGeom>
        </p:spPr>
      </p:pic>
      <p:sp>
        <p:nvSpPr>
          <p:cNvPr id="14" name="Text 8"/>
          <p:cNvSpPr/>
          <p:nvPr/>
        </p:nvSpPr>
        <p:spPr>
          <a:xfrm>
            <a:off x="7164705" y="5537002"/>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Paso 3</a:t>
            </a:r>
            <a:endParaRPr lang="en-US" sz="1450" dirty="0"/>
          </a:p>
        </p:txBody>
      </p:sp>
      <p:sp>
        <p:nvSpPr>
          <p:cNvPr id="15" name="Text 9"/>
          <p:cNvSpPr/>
          <p:nvPr/>
        </p:nvSpPr>
        <p:spPr>
          <a:xfrm>
            <a:off x="7164705" y="5855732"/>
            <a:ext cx="6671905" cy="235744"/>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Unificamos formatos y normalizamos los nombres de las columnas.</a:t>
            </a:r>
            <a:endParaRPr lang="en-US" sz="1150" dirty="0"/>
          </a:p>
        </p:txBody>
      </p:sp>
      <p:pic>
        <p:nvPicPr>
          <p:cNvPr id="16" name="Image 4" descr="preencoded.png">    </p:cNvPr>
          <p:cNvPicPr>
            <a:picLocks noChangeAspect="1"/>
          </p:cNvPicPr>
          <p:nvPr/>
        </p:nvPicPr>
        <p:blipFill>
          <a:blip r:embed="rId5"/>
          <a:stretch>
            <a:fillRect/>
          </a:stretch>
        </p:blipFill>
        <p:spPr>
          <a:xfrm>
            <a:off x="6280190" y="6274118"/>
            <a:ext cx="737116" cy="884515"/>
          </a:xfrm>
          <a:prstGeom prst="rect">
            <a:avLst/>
          </a:prstGeom>
        </p:spPr>
      </p:pic>
      <p:sp>
        <p:nvSpPr>
          <p:cNvPr id="17" name="Text 10"/>
          <p:cNvSpPr/>
          <p:nvPr/>
        </p:nvSpPr>
        <p:spPr>
          <a:xfrm>
            <a:off x="7164705" y="6421517"/>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Paso 4</a:t>
            </a:r>
            <a:endParaRPr lang="en-US" sz="1450" dirty="0"/>
          </a:p>
        </p:txBody>
      </p:sp>
      <p:sp>
        <p:nvSpPr>
          <p:cNvPr id="18" name="Text 11"/>
          <p:cNvSpPr/>
          <p:nvPr/>
        </p:nvSpPr>
        <p:spPr>
          <a:xfrm>
            <a:off x="7164705" y="6740247"/>
            <a:ext cx="6671905" cy="235744"/>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Crear variable.</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824157"/>
            <a:ext cx="5994083"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Exploración de Datos</a:t>
            </a:r>
            <a:endParaRPr lang="en-US" sz="4450" dirty="0"/>
          </a:p>
        </p:txBody>
      </p:sp>
      <p:sp>
        <p:nvSpPr>
          <p:cNvPr id="3" name="Text 1"/>
          <p:cNvSpPr/>
          <p:nvPr/>
        </p:nvSpPr>
        <p:spPr>
          <a:xfrm>
            <a:off x="793790" y="2873097"/>
            <a:ext cx="13042821" cy="708660"/>
          </a:xfrm>
          <a:prstGeom prst="rect">
            <a:avLst/>
          </a:prstGeom>
          <a:noFill/>
          <a:ln/>
        </p:spPr>
        <p:txBody>
          <a:bodyPr wrap="squar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Al analizar las variables clave —como cobertura neta secundaria, repitencia y deserción— agrupamos los municipios por tamaño poblacional: pequeños, medianos y grandes.</a:t>
            </a:r>
            <a:endParaRPr lang="en-US" sz="2200" dirty="0"/>
          </a:p>
        </p:txBody>
      </p:sp>
      <p:sp>
        <p:nvSpPr>
          <p:cNvPr id="4" name="Text 2"/>
          <p:cNvSpPr/>
          <p:nvPr/>
        </p:nvSpPr>
        <p:spPr>
          <a:xfrm>
            <a:off x="793790" y="392191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Observamos distribuciones diferenciadas:</a:t>
            </a:r>
            <a:endParaRPr lang="en-US" sz="1750" dirty="0"/>
          </a:p>
        </p:txBody>
      </p:sp>
      <p:sp>
        <p:nvSpPr>
          <p:cNvPr id="5" name="Text 3"/>
          <p:cNvSpPr/>
          <p:nvPr/>
        </p:nvSpPr>
        <p:spPr>
          <a:xfrm>
            <a:off x="793790" y="453997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Cobertura</a:t>
            </a:r>
            <a:endParaRPr lang="en-US" sz="1750" dirty="0"/>
          </a:p>
        </p:txBody>
      </p:sp>
      <p:sp>
        <p:nvSpPr>
          <p:cNvPr id="6" name="Text 4"/>
          <p:cNvSpPr/>
          <p:nvPr/>
        </p:nvSpPr>
        <p:spPr>
          <a:xfrm>
            <a:off x="793790" y="498217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Deserción</a:t>
            </a:r>
            <a:endParaRPr lang="en-US" sz="1750" dirty="0"/>
          </a:p>
        </p:txBody>
      </p:sp>
      <p:sp>
        <p:nvSpPr>
          <p:cNvPr id="7" name="Text 5"/>
          <p:cNvSpPr/>
          <p:nvPr/>
        </p:nvSpPr>
        <p:spPr>
          <a:xfrm>
            <a:off x="793790" y="542436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Repitencia</a:t>
            </a:r>
            <a:endParaRPr lang="en-US" sz="1750" dirty="0"/>
          </a:p>
        </p:txBody>
      </p:sp>
      <p:sp>
        <p:nvSpPr>
          <p:cNvPr id="8" name="Text 6"/>
          <p:cNvSpPr/>
          <p:nvPr/>
        </p:nvSpPr>
        <p:spPr>
          <a:xfrm>
            <a:off x="793790" y="604242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Estos patrones nos orientaron hacia la creación de nuevas variables categóricas para nuestro análisis predictivo.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0445" y="552093"/>
            <a:ext cx="3348871" cy="406598"/>
          </a:xfrm>
          <a:prstGeom prst="rect">
            <a:avLst/>
          </a:prstGeom>
          <a:noFill/>
          <a:ln/>
        </p:spPr>
        <p:txBody>
          <a:bodyPr wrap="none" lIns="0" tIns="0" rIns="0" bIns="0" rtlCol="0" anchor="t"/>
          <a:lstStyle/>
          <a:p>
            <a:pPr algn="l" indent="0" marL="0">
              <a:lnSpc>
                <a:spcPts val="3200"/>
              </a:lnSpc>
              <a:buNone/>
            </a:pPr>
            <a:r>
              <a:rPr lang="en-US" sz="2550" dirty="0">
                <a:solidFill>
                  <a:srgbClr val="FFFFFF"/>
                </a:solidFill>
                <a:latin typeface="Alexandria" pitchFamily="34" charset="0"/>
                <a:ea typeface="Alexandria" pitchFamily="34" charset="-122"/>
                <a:cs typeface="Alexandria" pitchFamily="34" charset="-120"/>
              </a:rPr>
              <a:t>Modelado Predictivo</a:t>
            </a:r>
            <a:endParaRPr lang="en-US" sz="2550" dirty="0"/>
          </a:p>
        </p:txBody>
      </p:sp>
      <p:sp>
        <p:nvSpPr>
          <p:cNvPr id="3" name="Text 1"/>
          <p:cNvSpPr/>
          <p:nvPr/>
        </p:nvSpPr>
        <p:spPr>
          <a:xfrm>
            <a:off x="700445" y="1153716"/>
            <a:ext cx="10738128" cy="243840"/>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Alexandria" pitchFamily="34" charset="0"/>
                <a:ea typeface="Alexandria" pitchFamily="34" charset="-122"/>
                <a:cs typeface="Alexandria" pitchFamily="34" charset="-120"/>
              </a:rPr>
              <a:t>Creamos una variable categórica denominada acceso secundaria con tres categorías: bajo, medio y alto acceso.</a:t>
            </a:r>
            <a:endParaRPr lang="en-US" sz="1500" dirty="0"/>
          </a:p>
        </p:txBody>
      </p:sp>
      <p:sp>
        <p:nvSpPr>
          <p:cNvPr id="4" name="Text 2"/>
          <p:cNvSpPr/>
          <p:nvPr/>
        </p:nvSpPr>
        <p:spPr>
          <a:xfrm>
            <a:off x="700445" y="1592580"/>
            <a:ext cx="7110889" cy="243840"/>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Alexandria" pitchFamily="34" charset="0"/>
                <a:ea typeface="Alexandria" pitchFamily="34" charset="-122"/>
                <a:cs typeface="Alexandria" pitchFamily="34" charset="-120"/>
              </a:rPr>
              <a:t>Para predecir esta variable aplicamos: 3 modelos de inteligencia artificial </a:t>
            </a:r>
            <a:endParaRPr lang="en-US" sz="1500" dirty="0"/>
          </a:p>
        </p:txBody>
      </p:sp>
      <p:sp>
        <p:nvSpPr>
          <p:cNvPr id="5" name="Text 3"/>
          <p:cNvSpPr/>
          <p:nvPr/>
        </p:nvSpPr>
        <p:spPr>
          <a:xfrm>
            <a:off x="700445" y="2031444"/>
            <a:ext cx="3109674" cy="243840"/>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Alexandria" pitchFamily="34" charset="0"/>
                <a:ea typeface="Alexandria" pitchFamily="34" charset="-122"/>
                <a:cs typeface="Alexandria" pitchFamily="34" charset="-120"/>
              </a:rPr>
              <a:t>Las variables predictoras fueron:</a:t>
            </a:r>
            <a:endParaRPr lang="en-US" sz="1500" dirty="0"/>
          </a:p>
        </p:txBody>
      </p:sp>
      <p:sp>
        <p:nvSpPr>
          <p:cNvPr id="6" name="Text 4"/>
          <p:cNvSpPr/>
          <p:nvPr/>
        </p:nvSpPr>
        <p:spPr>
          <a:xfrm>
            <a:off x="700445" y="2470309"/>
            <a:ext cx="2631758" cy="243840"/>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Alexandria" pitchFamily="34" charset="0"/>
                <a:ea typeface="Alexandria" pitchFamily="34" charset="-122"/>
                <a:cs typeface="Alexandria" pitchFamily="34" charset="-120"/>
              </a:rPr>
              <a:t>población entre 5 y 16 años</a:t>
            </a:r>
            <a:endParaRPr lang="en-US" sz="1500" dirty="0"/>
          </a:p>
        </p:txBody>
      </p:sp>
      <p:sp>
        <p:nvSpPr>
          <p:cNvPr id="7" name="Text 5"/>
          <p:cNvSpPr/>
          <p:nvPr/>
        </p:nvSpPr>
        <p:spPr>
          <a:xfrm>
            <a:off x="700445" y="2909173"/>
            <a:ext cx="2648307" cy="243840"/>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Alexandria" pitchFamily="34" charset="0"/>
                <a:ea typeface="Alexandria" pitchFamily="34" charset="-122"/>
                <a:cs typeface="Alexandria" pitchFamily="34" charset="-120"/>
              </a:rPr>
              <a:t>cobertura bruta secundaria</a:t>
            </a:r>
            <a:endParaRPr lang="en-US" sz="1500" dirty="0"/>
          </a:p>
        </p:txBody>
      </p:sp>
      <p:sp>
        <p:nvSpPr>
          <p:cNvPr id="8" name="Text 6"/>
          <p:cNvSpPr/>
          <p:nvPr/>
        </p:nvSpPr>
        <p:spPr>
          <a:xfrm>
            <a:off x="700445" y="3348038"/>
            <a:ext cx="2100858" cy="243840"/>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Alexandria" pitchFamily="34" charset="0"/>
                <a:ea typeface="Alexandria" pitchFamily="34" charset="-122"/>
                <a:cs typeface="Alexandria" pitchFamily="34" charset="-120"/>
              </a:rPr>
              <a:t>repitencia secundaria</a:t>
            </a:r>
            <a:endParaRPr lang="en-US" sz="1500" dirty="0"/>
          </a:p>
        </p:txBody>
      </p:sp>
      <p:sp>
        <p:nvSpPr>
          <p:cNvPr id="9" name="Text 7"/>
          <p:cNvSpPr/>
          <p:nvPr/>
        </p:nvSpPr>
        <p:spPr>
          <a:xfrm>
            <a:off x="700445" y="3786902"/>
            <a:ext cx="2066925" cy="243840"/>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Alexandria" pitchFamily="34" charset="0"/>
                <a:ea typeface="Alexandria" pitchFamily="34" charset="-122"/>
                <a:cs typeface="Alexandria" pitchFamily="34" charset="-120"/>
              </a:rPr>
              <a:t>deserción secundaria</a:t>
            </a:r>
            <a:endParaRPr lang="en-US" sz="1500" dirty="0"/>
          </a:p>
        </p:txBody>
      </p:sp>
      <p:pic>
        <p:nvPicPr>
          <p:cNvPr id="10" name="Image 0" descr="preencoded.png">    </p:cNvPr>
          <p:cNvPicPr>
            <a:picLocks noChangeAspect="1"/>
          </p:cNvPicPr>
          <p:nvPr/>
        </p:nvPicPr>
        <p:blipFill>
          <a:blip r:embed="rId1"/>
          <a:stretch>
            <a:fillRect/>
          </a:stretch>
        </p:blipFill>
        <p:spPr>
          <a:xfrm>
            <a:off x="6627971" y="4225766"/>
            <a:ext cx="7301984" cy="34517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490311"/>
            <a:ext cx="5983724" cy="566976"/>
          </a:xfrm>
          <a:prstGeom prst="rect">
            <a:avLst/>
          </a:prstGeom>
          <a:noFill/>
          <a:ln/>
        </p:spPr>
        <p:txBody>
          <a:bodyPr wrap="none" lIns="0" tIns="0" rIns="0" bIns="0" rtlCol="0" anchor="t"/>
          <a:lstStyle/>
          <a:p>
            <a:pPr algn="l" indent="0" marL="0">
              <a:lnSpc>
                <a:spcPts val="4450"/>
              </a:lnSpc>
              <a:buNone/>
            </a:pPr>
            <a:r>
              <a:rPr lang="en-US" sz="3550" dirty="0">
                <a:solidFill>
                  <a:srgbClr val="1B1B27"/>
                </a:solidFill>
                <a:latin typeface="Alexandria" pitchFamily="34" charset="0"/>
                <a:ea typeface="Alexandria" pitchFamily="34" charset="-122"/>
                <a:cs typeface="Alexandria" pitchFamily="34" charset="-120"/>
              </a:rPr>
              <a:t>Resultados de los Modelos</a:t>
            </a:r>
            <a:endParaRPr lang="en-US" sz="3550" dirty="0"/>
          </a:p>
        </p:txBody>
      </p:sp>
      <p:sp>
        <p:nvSpPr>
          <p:cNvPr id="3" name="Text 1"/>
          <p:cNvSpPr/>
          <p:nvPr/>
        </p:nvSpPr>
        <p:spPr>
          <a:xfrm>
            <a:off x="793790" y="351091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Árbol de decisión: </a:t>
            </a:r>
            <a:pPr algn="l" indent="0" marL="0">
              <a:lnSpc>
                <a:spcPts val="2850"/>
              </a:lnSpc>
              <a:buNone/>
            </a:pPr>
            <a:r>
              <a:rPr lang="en-US" sz="1750" b="1" dirty="0">
                <a:solidFill>
                  <a:srgbClr val="404155"/>
                </a:solidFill>
                <a:latin typeface="Nobile" pitchFamily="34" charset="0"/>
                <a:ea typeface="Nobile" pitchFamily="34" charset="-122"/>
                <a:cs typeface="Nobile" pitchFamily="34" charset="-120"/>
              </a:rPr>
              <a:t>67% de precisión</a:t>
            </a:r>
            <a:endParaRPr lang="en-US" sz="1750" dirty="0"/>
          </a:p>
        </p:txBody>
      </p:sp>
      <p:sp>
        <p:nvSpPr>
          <p:cNvPr id="4" name="Text 2"/>
          <p:cNvSpPr/>
          <p:nvPr/>
        </p:nvSpPr>
        <p:spPr>
          <a:xfrm>
            <a:off x="793790" y="395311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Regresión logística: </a:t>
            </a:r>
            <a:pPr algn="l" indent="0" marL="0">
              <a:lnSpc>
                <a:spcPts val="2850"/>
              </a:lnSpc>
              <a:buNone/>
            </a:pPr>
            <a:r>
              <a:rPr lang="en-US" sz="1750" b="1" dirty="0">
                <a:solidFill>
                  <a:srgbClr val="404155"/>
                </a:solidFill>
                <a:latin typeface="Nobile" pitchFamily="34" charset="0"/>
                <a:ea typeface="Nobile" pitchFamily="34" charset="-122"/>
                <a:cs typeface="Nobile" pitchFamily="34" charset="-120"/>
              </a:rPr>
              <a:t>69% de precisión</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(mejor desempeño)</a:t>
            </a:r>
            <a:endParaRPr lang="en-US" sz="1750" dirty="0"/>
          </a:p>
        </p:txBody>
      </p:sp>
      <p:sp>
        <p:nvSpPr>
          <p:cNvPr id="5" name="Text 3"/>
          <p:cNvSpPr/>
          <p:nvPr/>
        </p:nvSpPr>
        <p:spPr>
          <a:xfrm>
            <a:off x="793790" y="439531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KNN: </a:t>
            </a:r>
            <a:pPr algn="l" indent="0" marL="0">
              <a:lnSpc>
                <a:spcPts val="2850"/>
              </a:lnSpc>
              <a:buNone/>
            </a:pPr>
            <a:r>
              <a:rPr lang="en-US" sz="1750" b="1" dirty="0">
                <a:solidFill>
                  <a:srgbClr val="404155"/>
                </a:solidFill>
                <a:latin typeface="Nobile" pitchFamily="34" charset="0"/>
                <a:ea typeface="Nobile" pitchFamily="34" charset="-122"/>
                <a:cs typeface="Nobile" pitchFamily="34" charset="-120"/>
              </a:rPr>
              <a:t>68% de precisión</a:t>
            </a:r>
            <a:endParaRPr lang="en-US" sz="1750" dirty="0"/>
          </a:p>
        </p:txBody>
      </p:sp>
      <p:sp>
        <p:nvSpPr>
          <p:cNvPr id="6" name="Text 4"/>
          <p:cNvSpPr/>
          <p:nvPr/>
        </p:nvSpPr>
        <p:spPr>
          <a:xfrm>
            <a:off x="793790" y="501336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Estos modelos nos permitieron validar que existe una relación estadística entre el tamaño poblacional y el acceso a la educación secundaria.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912501"/>
            <a:ext cx="5337691" cy="4404479"/>
          </a:xfrm>
          <a:prstGeom prst="rect">
            <a:avLst/>
          </a:prstGeom>
        </p:spPr>
      </p:pic>
      <p:sp>
        <p:nvSpPr>
          <p:cNvPr id="3" name="Text 0"/>
          <p:cNvSpPr/>
          <p:nvPr/>
        </p:nvSpPr>
        <p:spPr>
          <a:xfrm>
            <a:off x="7599521" y="299489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Árbol de Decisión</a:t>
            </a:r>
            <a:endParaRPr lang="en-US" sz="4450" dirty="0"/>
          </a:p>
        </p:txBody>
      </p:sp>
      <p:sp>
        <p:nvSpPr>
          <p:cNvPr id="4" name="Text 1"/>
          <p:cNvSpPr/>
          <p:nvPr/>
        </p:nvSpPr>
        <p:spPr>
          <a:xfrm>
            <a:off x="7599521" y="3930491"/>
            <a:ext cx="6244709"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Este modelo al centro, fue un poco más equilibrado. Hizo un mejor trabajo diferenciando los municipios, con bastantes aciertos tanto en los de acceso alto, como en los de acceso medio y bajo.</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903095"/>
            <a:ext cx="5432346" cy="4423291"/>
          </a:xfrm>
          <a:prstGeom prst="rect">
            <a:avLst/>
          </a:prstGeom>
        </p:spPr>
      </p:pic>
      <p:sp>
        <p:nvSpPr>
          <p:cNvPr id="3" name="Text 0"/>
          <p:cNvSpPr/>
          <p:nvPr/>
        </p:nvSpPr>
        <p:spPr>
          <a:xfrm>
            <a:off x="7599521" y="2640449"/>
            <a:ext cx="6244709" cy="1417558"/>
          </a:xfrm>
          <a:prstGeom prst="rect">
            <a:avLst/>
          </a:prstGeom>
          <a:noFill/>
          <a:ln/>
        </p:spPr>
        <p:txBody>
          <a:bodyPr wrap="square" lIns="0" tIns="0" rIns="0" bIns="0" rtlCol="0" anchor="t"/>
          <a:lstStyle/>
          <a:p>
            <a:pPr algn="l" indent="0" marL="0">
              <a:lnSpc>
                <a:spcPts val="5550"/>
              </a:lnSpc>
              <a:buNone/>
            </a:pPr>
            <a:r>
              <a:rPr lang="en-US" sz="4450" b="1" dirty="0">
                <a:solidFill>
                  <a:srgbClr val="1B1B27"/>
                </a:solidFill>
                <a:latin typeface="Alexandria" pitchFamily="34" charset="0"/>
                <a:ea typeface="Alexandria" pitchFamily="34" charset="-122"/>
                <a:cs typeface="Alexandria" pitchFamily="34" charset="-120"/>
              </a:rPr>
              <a:t>KNN (K Nearest Neighbors)</a:t>
            </a:r>
            <a:endParaRPr lang="en-US" sz="4450" dirty="0"/>
          </a:p>
        </p:txBody>
      </p:sp>
      <p:sp>
        <p:nvSpPr>
          <p:cNvPr id="4" name="Text 1"/>
          <p:cNvSpPr/>
          <p:nvPr/>
        </p:nvSpPr>
        <p:spPr>
          <a:xfrm>
            <a:off x="7599521" y="4284821"/>
            <a:ext cx="6244709"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Este modelo compara municipios entre sí. Como ven, tuvo bastantes aciertos, pero todavía confundió algunos municipios de acceso alto con los de acceso medio.</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950125"/>
            <a:ext cx="5432346" cy="4329351"/>
          </a:xfrm>
          <a:prstGeom prst="rect">
            <a:avLst/>
          </a:prstGeom>
        </p:spPr>
      </p:pic>
      <p:sp>
        <p:nvSpPr>
          <p:cNvPr id="3" name="Text 0"/>
          <p:cNvSpPr/>
          <p:nvPr/>
        </p:nvSpPr>
        <p:spPr>
          <a:xfrm>
            <a:off x="7599521" y="275105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Alexandria" pitchFamily="34" charset="0"/>
                <a:ea typeface="Alexandria" pitchFamily="34" charset="-122"/>
                <a:cs typeface="Alexandria" pitchFamily="34" charset="-120"/>
              </a:rPr>
              <a:t>Regresión Logística</a:t>
            </a:r>
            <a:endParaRPr lang="en-US" sz="4450" dirty="0"/>
          </a:p>
        </p:txBody>
      </p:sp>
      <p:sp>
        <p:nvSpPr>
          <p:cNvPr id="4" name="Text 1"/>
          <p:cNvSpPr/>
          <p:nvPr/>
        </p:nvSpPr>
        <p:spPr>
          <a:xfrm>
            <a:off x="7599521" y="3686651"/>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Este modelo, a la derecha, fue más "conservador". La mayoría de las veces predijo que los municipios estaban en el grupo medio, pero le costó un poco más acertar cuando eran casos muy extremos, o sea, cuando tenían acceso muy alto o muy bajo.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2025-06-13T06:13:40Z</dcterms:created>
  <dcterms:modified xsi:type="dcterms:W3CDTF">2025-06-13T06:13:40Z</dcterms:modified>
</cp:coreProperties>
</file>